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2"/>
  </p:notesMasterIdLst>
  <p:sldIdLst>
    <p:sldId id="256" r:id="rId2"/>
    <p:sldId id="319" r:id="rId3"/>
    <p:sldId id="320" r:id="rId4"/>
    <p:sldId id="321" r:id="rId5"/>
    <p:sldId id="322" r:id="rId6"/>
    <p:sldId id="323" r:id="rId7"/>
    <p:sldId id="325" r:id="rId8"/>
    <p:sldId id="326" r:id="rId9"/>
    <p:sldId id="327" r:id="rId10"/>
    <p:sldId id="32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0" autoAdjust="0"/>
    <p:restoredTop sz="72393" autoAdjust="0"/>
  </p:normalViewPr>
  <p:slideViewPr>
    <p:cSldViewPr snapToGrid="0">
      <p:cViewPr varScale="1">
        <p:scale>
          <a:sx n="79" d="100"/>
          <a:sy n="79" d="100"/>
        </p:scale>
        <p:origin x="163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243254-D991-44AD-8658-45F0DFD5A8EB}" type="datetimeFigureOut">
              <a:rPr lang="en-US" smtClean="0"/>
              <a:t>2/23/2022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C3D682-2EB9-41C6-BFE3-E8960EFA6019}" type="slidenum">
              <a:rPr lang="en-US" smtClean="0"/>
              <a:t>‹#›</a:t>
            </a:fld>
            <a:endParaRPr lang="en-US"/>
          </a:p>
        </p:txBody>
      </p:sp>
    </p:spTree>
    <p:extLst>
      <p:ext uri="{BB962C8B-B14F-4D97-AF65-F5344CB8AC3E}">
        <p14:creationId xmlns:p14="http://schemas.microsoft.com/office/powerpoint/2010/main" val="2936809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osha.gov/pls/oshaweb/owadisp.show_document?p_table=STANDARDS&amp;p_id=10051#1910.1030(d)(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822512-8B6B-430B-B7EA-19173AAF3BAC}" type="slidenum">
              <a:rPr lang="en-US" smtClean="0"/>
              <a:t>2</a:t>
            </a:fld>
            <a:endParaRPr lang="en-US"/>
          </a:p>
        </p:txBody>
      </p:sp>
    </p:spTree>
    <p:extLst>
      <p:ext uri="{BB962C8B-B14F-4D97-AF65-F5344CB8AC3E}">
        <p14:creationId xmlns:p14="http://schemas.microsoft.com/office/powerpoint/2010/main" val="1700742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1D20AA-3EF0-4F5A-923F-713FA4BDD809}" type="slidenum">
              <a:rPr lang="en-US" smtClean="0"/>
              <a:t>3</a:t>
            </a:fld>
            <a:endParaRPr lang="en-US"/>
          </a:p>
        </p:txBody>
      </p:sp>
    </p:spTree>
    <p:extLst>
      <p:ext uri="{BB962C8B-B14F-4D97-AF65-F5344CB8AC3E}">
        <p14:creationId xmlns:p14="http://schemas.microsoft.com/office/powerpoint/2010/main" val="3430877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1D20AA-3EF0-4F5A-923F-713FA4BDD809}" type="slidenum">
              <a:rPr lang="en-US" smtClean="0"/>
              <a:t>4</a:t>
            </a:fld>
            <a:endParaRPr lang="en-US"/>
          </a:p>
        </p:txBody>
      </p:sp>
    </p:spTree>
    <p:extLst>
      <p:ext uri="{BB962C8B-B14F-4D97-AF65-F5344CB8AC3E}">
        <p14:creationId xmlns:p14="http://schemas.microsoft.com/office/powerpoint/2010/main" val="3532306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most work environments, transmission</a:t>
            </a:r>
            <a:r>
              <a:rPr lang="en-US" baseline="0" dirty="0"/>
              <a:t> occur because of accidental puncture from contaminated needles, broken glass, or other sharps. Contact with broken or damaged skin and infected body fluids; or contact between mucous membranes and infected body fluids. </a:t>
            </a:r>
          </a:p>
          <a:p>
            <a:r>
              <a:rPr lang="en-US" baseline="0" dirty="0"/>
              <a:t>Anytime there is blood-to-blood contact with infected blood or body fluids there is a slight potential for transmission. </a:t>
            </a:r>
            <a:endParaRPr lang="en-US" dirty="0"/>
          </a:p>
        </p:txBody>
      </p:sp>
      <p:sp>
        <p:nvSpPr>
          <p:cNvPr id="4" name="Slide Number Placeholder 3"/>
          <p:cNvSpPr>
            <a:spLocks noGrp="1"/>
          </p:cNvSpPr>
          <p:nvPr>
            <p:ph type="sldNum" sz="quarter" idx="10"/>
          </p:nvPr>
        </p:nvSpPr>
        <p:spPr/>
        <p:txBody>
          <a:bodyPr/>
          <a:lstStyle/>
          <a:p>
            <a:fld id="{4E822512-8B6B-430B-B7EA-19173AAF3BAC}" type="slidenum">
              <a:rPr lang="en-US" smtClean="0"/>
              <a:t>5</a:t>
            </a:fld>
            <a:endParaRPr lang="en-US"/>
          </a:p>
        </p:txBody>
      </p:sp>
    </p:spTree>
    <p:extLst>
      <p:ext uri="{BB962C8B-B14F-4D97-AF65-F5344CB8AC3E}">
        <p14:creationId xmlns:p14="http://schemas.microsoft.com/office/powerpoint/2010/main" val="478952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Bloodborne Pathogen Standard </a:t>
            </a:r>
            <a:r>
              <a:rPr lang="en-US" dirty="0">
                <a:hlinkClick r:id="rId3" tooltip="29 CFR 1910.1030(d)(1)"/>
              </a:rPr>
              <a:t>29 CFR 1910.1030(d)(1)</a:t>
            </a:r>
            <a:r>
              <a:rPr lang="en-US" dirty="0"/>
              <a:t> requires:</a:t>
            </a:r>
          </a:p>
          <a:p>
            <a:pPr marL="171450" indent="-171450">
              <a:buFont typeface="Arial" panose="020B0604020202020204" pitchFamily="34" charset="0"/>
              <a:buChar char="•"/>
            </a:pPr>
            <a:r>
              <a:rPr lang="en-US" dirty="0"/>
              <a:t>Employees to observe </a:t>
            </a:r>
            <a:r>
              <a:rPr lang="en-US" b="1" dirty="0"/>
              <a:t>Universal Precautions </a:t>
            </a:r>
            <a:r>
              <a:rPr lang="en-US" dirty="0"/>
              <a:t>to prevent contact with blood or other potentially infectious materials (OPIM).</a:t>
            </a:r>
          </a:p>
          <a:p>
            <a:pPr marL="171450" indent="-171450">
              <a:buFont typeface="Arial" panose="020B0604020202020204" pitchFamily="34" charset="0"/>
              <a:buChar char="•"/>
            </a:pPr>
            <a:r>
              <a:rPr lang="en-US" dirty="0"/>
              <a:t>Under circumstances in which differentiation between body fluid types is difficult or impossible, all body fluids shall be considered potentially infectious materials.</a:t>
            </a:r>
          </a:p>
          <a:p>
            <a:pPr marL="171450" indent="-171450">
              <a:buFont typeface="Arial" panose="020B0604020202020204" pitchFamily="34" charset="0"/>
              <a:buChar char="•"/>
            </a:pPr>
            <a:r>
              <a:rPr lang="en-US" dirty="0"/>
              <a:t>Treat all blood and other potentially infectious materials with appropriate precautions such as:</a:t>
            </a:r>
          </a:p>
          <a:p>
            <a:pPr marL="628650" lvl="1" indent="-171450">
              <a:buFont typeface="Courier New" panose="02070309020205020404" pitchFamily="49" charset="0"/>
              <a:buChar char="o"/>
            </a:pPr>
            <a:r>
              <a:rPr lang="en-US" dirty="0"/>
              <a:t>Use gloves, masks, and gowns if blood or OPIM exposure is anticipated.</a:t>
            </a:r>
          </a:p>
          <a:p>
            <a:pPr marL="628650" lvl="1" indent="-171450">
              <a:buFont typeface="Courier New" panose="02070309020205020404" pitchFamily="49" charset="0"/>
              <a:buChar char="o"/>
            </a:pPr>
            <a:r>
              <a:rPr lang="en-US" dirty="0"/>
              <a:t>Use engineering and work practice controls to limit exposure.</a:t>
            </a:r>
          </a:p>
          <a:p>
            <a:endParaRPr lang="en-US" dirty="0"/>
          </a:p>
          <a:p>
            <a:r>
              <a:rPr lang="en-US" dirty="0"/>
              <a:t> 1996, the term Universal Precautions was replaced with the term standard precautions.</a:t>
            </a:r>
          </a:p>
          <a:p>
            <a:endParaRPr lang="en-US" dirty="0"/>
          </a:p>
          <a:p>
            <a:r>
              <a:rPr lang="en-US" dirty="0"/>
              <a:t>What is the difference?</a:t>
            </a:r>
          </a:p>
          <a:p>
            <a:endParaRPr lang="en-US" dirty="0"/>
          </a:p>
          <a:p>
            <a:r>
              <a:rPr lang="en-US" dirty="0"/>
              <a:t>Universal Precautions: This is the practice of avoiding contact with bodily fluids, by means of the wearing of nonporous articles such as gloves, goggles, and face shields. The practice was introduced in 1985-88.</a:t>
            </a:r>
          </a:p>
          <a:p>
            <a:endParaRPr lang="en-US" dirty="0"/>
          </a:p>
          <a:p>
            <a:r>
              <a:rPr lang="en-US" dirty="0"/>
              <a:t>The Centers for Disease Control (CDC) defines Standard Precautions as “ A set of precautions designed to prevent transmission of HIV, Hepatitis B virus (HBV), and other </a:t>
            </a:r>
            <a:r>
              <a:rPr lang="en-US" dirty="0" err="1"/>
              <a:t>bloodborne</a:t>
            </a:r>
            <a:r>
              <a:rPr lang="en-US" dirty="0"/>
              <a:t> pathogens when providing first aid or health care. Under standard precautions, blood and certain body fluids of all patients are considered potentially infectious for HIV, HBV and other </a:t>
            </a:r>
            <a:r>
              <a:rPr lang="en-US" dirty="0" err="1"/>
              <a:t>bloodborne</a:t>
            </a:r>
            <a:r>
              <a:rPr lang="en-US" dirty="0"/>
              <a:t> pathogens.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“Studies show that as many as one-third of all sharps injuries occur during disposal. Nurses are particularly at risk, as they sustain the most </a:t>
            </a:r>
            <a:r>
              <a:rPr lang="en-US" dirty="0" err="1"/>
              <a:t>needlestick</a:t>
            </a:r>
            <a:r>
              <a:rPr lang="en-US" dirty="0"/>
              <a:t> injuries. The Centers for Disease Control and Prevention (CDC) estimates that 62 to 88 percent of sharps injuries can be prevented simply by using safer medical devices” (OSHA </a:t>
            </a:r>
            <a:r>
              <a:rPr lang="en-US" dirty="0" err="1"/>
              <a:t>n.d.</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Washing hands as promptly and thoroughly as possible between patient contacts and after contact with blood, body fluids, secretions, excretions, and equipment or articles contaminated by them is an important component of infection control and isolation precautions.”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4E822512-8B6B-430B-B7EA-19173AAF3BAC}" type="slidenum">
              <a:rPr lang="en-US" smtClean="0"/>
              <a:t>6</a:t>
            </a:fld>
            <a:endParaRPr lang="en-US"/>
          </a:p>
        </p:txBody>
      </p:sp>
    </p:spTree>
    <p:extLst>
      <p:ext uri="{BB962C8B-B14F-4D97-AF65-F5344CB8AC3E}">
        <p14:creationId xmlns:p14="http://schemas.microsoft.com/office/powerpoint/2010/main" val="4156615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general PPE Guidelines include, but not limited to:</a:t>
            </a:r>
          </a:p>
          <a:p>
            <a:pPr marL="171450" indent="-171450">
              <a:buFont typeface="Arial" panose="020B0604020202020204" pitchFamily="34" charset="0"/>
              <a:buChar char="•"/>
            </a:pPr>
            <a:r>
              <a:rPr lang="en-US" dirty="0"/>
              <a:t>Wear gloves, when handling chemicals and/or body fluids.</a:t>
            </a:r>
          </a:p>
          <a:p>
            <a:pPr marL="171450" indent="-171450">
              <a:buFont typeface="Arial" panose="020B0604020202020204" pitchFamily="34" charset="0"/>
              <a:buChar char="•"/>
            </a:pPr>
            <a:r>
              <a:rPr lang="en-US" dirty="0"/>
              <a:t>Wear safety shoes/boots/covers if hazardous substance is likely to splash.</a:t>
            </a:r>
            <a:r>
              <a:rPr lang="en-US" baseline="0" dirty="0"/>
              <a:t> </a:t>
            </a:r>
          </a:p>
          <a:p>
            <a:pPr marL="171450" indent="-171450">
              <a:buFont typeface="Arial" panose="020B0604020202020204" pitchFamily="34" charset="0"/>
              <a:buChar char="•"/>
            </a:pPr>
            <a:r>
              <a:rPr lang="en-US" dirty="0"/>
              <a:t>Wear an apron/gown/coveralls- if hazardous substance is likely to splash.</a:t>
            </a:r>
          </a:p>
          <a:p>
            <a:pPr marL="171450" indent="-171450">
              <a:buFont typeface="Arial" panose="020B0604020202020204" pitchFamily="34" charset="0"/>
              <a:buChar char="•"/>
            </a:pPr>
            <a:r>
              <a:rPr lang="en-US" dirty="0"/>
              <a:t>Use a respirator: when hazardous substance is airborne such as tuberculosis.</a:t>
            </a:r>
          </a:p>
          <a:p>
            <a:pPr marL="171450" indent="-171450">
              <a:buFont typeface="Arial" panose="020B0604020202020204" pitchFamily="34" charset="0"/>
              <a:buChar char="•"/>
            </a:pPr>
            <a:r>
              <a:rPr lang="en-US" dirty="0"/>
              <a:t>Wear hearing protection: for loud noises such as from equipment.</a:t>
            </a:r>
          </a:p>
          <a:p>
            <a:pPr marL="171450" indent="-171450">
              <a:buFont typeface="Arial" panose="020B0604020202020204" pitchFamily="34" charset="0"/>
              <a:buChar char="•"/>
            </a:pPr>
            <a:r>
              <a:rPr lang="en-US" dirty="0"/>
              <a:t>Remove PPE carefully to avoid contaminating yourself.</a:t>
            </a:r>
          </a:p>
          <a:p>
            <a:pPr marL="171450" indent="-171450">
              <a:buFont typeface="Arial" panose="020B0604020202020204" pitchFamily="34" charset="0"/>
              <a:buChar char="•"/>
            </a:pPr>
            <a:r>
              <a:rPr lang="en-US" dirty="0"/>
              <a:t>Dispose of PPE in designated containers before leaving area.</a:t>
            </a:r>
          </a:p>
          <a:p>
            <a:endParaRPr lang="en-US" dirty="0"/>
          </a:p>
        </p:txBody>
      </p:sp>
      <p:sp>
        <p:nvSpPr>
          <p:cNvPr id="4" name="Slide Number Placeholder 3"/>
          <p:cNvSpPr>
            <a:spLocks noGrp="1"/>
          </p:cNvSpPr>
          <p:nvPr>
            <p:ph type="sldNum" sz="quarter" idx="10"/>
          </p:nvPr>
        </p:nvSpPr>
        <p:spPr/>
        <p:txBody>
          <a:bodyPr/>
          <a:lstStyle/>
          <a:p>
            <a:fld id="{4E822512-8B6B-430B-B7EA-19173AAF3BAC}" type="slidenum">
              <a:rPr lang="en-US" smtClean="0"/>
              <a:t>7</a:t>
            </a:fld>
            <a:endParaRPr lang="en-US"/>
          </a:p>
        </p:txBody>
      </p:sp>
    </p:spTree>
    <p:extLst>
      <p:ext uri="{BB962C8B-B14F-4D97-AF65-F5344CB8AC3E}">
        <p14:creationId xmlns:p14="http://schemas.microsoft.com/office/powerpoint/2010/main" val="2445083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1D20AA-3EF0-4F5A-923F-713FA4BDD809}" type="slidenum">
              <a:rPr lang="en-US" smtClean="0"/>
              <a:t>8</a:t>
            </a:fld>
            <a:endParaRPr lang="en-US"/>
          </a:p>
        </p:txBody>
      </p:sp>
    </p:spTree>
    <p:extLst>
      <p:ext uri="{BB962C8B-B14F-4D97-AF65-F5344CB8AC3E}">
        <p14:creationId xmlns:p14="http://schemas.microsoft.com/office/powerpoint/2010/main" val="3927630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1D20AA-3EF0-4F5A-923F-713FA4BDD809}" type="slidenum">
              <a:rPr lang="en-US" smtClean="0"/>
              <a:t>9</a:t>
            </a:fld>
            <a:endParaRPr lang="en-US"/>
          </a:p>
        </p:txBody>
      </p:sp>
    </p:spTree>
    <p:extLst>
      <p:ext uri="{BB962C8B-B14F-4D97-AF65-F5344CB8AC3E}">
        <p14:creationId xmlns:p14="http://schemas.microsoft.com/office/powerpoint/2010/main" val="34690059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1D20AA-3EF0-4F5A-923F-713FA4BDD809}" type="slidenum">
              <a:rPr lang="en-US" smtClean="0"/>
              <a:t>10</a:t>
            </a:fld>
            <a:endParaRPr lang="en-US"/>
          </a:p>
        </p:txBody>
      </p:sp>
    </p:spTree>
    <p:extLst>
      <p:ext uri="{BB962C8B-B14F-4D97-AF65-F5344CB8AC3E}">
        <p14:creationId xmlns:p14="http://schemas.microsoft.com/office/powerpoint/2010/main" val="22813429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2/23/2022</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2/23/2022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2/23/2022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2/23/2022</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2/23/2022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2/23/2022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2/23/2022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2/23/2022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2/23/2022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2/23/2022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2/23/2022</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hyperlink" Target="https://www.gcumedia.com/lms-resources/student-success-center/documents/conhcp/conhcp-guidelines-for-undergraduate-field-experiences.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9AD98-097B-43DC-9276-AB98B4BF7524}"/>
              </a:ext>
            </a:extLst>
          </p:cNvPr>
          <p:cNvSpPr>
            <a:spLocks noGrp="1"/>
          </p:cNvSpPr>
          <p:nvPr>
            <p:ph type="ctrTitle"/>
          </p:nvPr>
        </p:nvSpPr>
        <p:spPr/>
        <p:txBody>
          <a:bodyPr/>
          <a:lstStyle/>
          <a:p>
            <a:r>
              <a:rPr lang="en-US" dirty="0"/>
              <a:t>Blood Borne </a:t>
            </a:r>
            <a:br>
              <a:rPr lang="en-US" dirty="0"/>
            </a:br>
            <a:r>
              <a:rPr lang="en-US" dirty="0"/>
              <a:t>Pathogen Training</a:t>
            </a:r>
          </a:p>
        </p:txBody>
      </p:sp>
      <p:sp>
        <p:nvSpPr>
          <p:cNvPr id="3" name="Subtitle 2">
            <a:extLst>
              <a:ext uri="{FF2B5EF4-FFF2-40B4-BE49-F238E27FC236}">
                <a16:creationId xmlns:a16="http://schemas.microsoft.com/office/drawing/2014/main" id="{4EABA3F2-9E18-4DC5-8AF9-9D7A38D3EC17}"/>
              </a:ext>
            </a:extLst>
          </p:cNvPr>
          <p:cNvSpPr>
            <a:spLocks noGrp="1"/>
          </p:cNvSpPr>
          <p:nvPr>
            <p:ph type="subTitle" idx="1"/>
          </p:nvPr>
        </p:nvSpPr>
        <p:spPr/>
        <p:txBody>
          <a:bodyPr/>
          <a:lstStyle/>
          <a:p>
            <a:r>
              <a:rPr lang="en-US" dirty="0"/>
              <a:t>Intro to Nursing 300 </a:t>
            </a:r>
          </a:p>
        </p:txBody>
      </p:sp>
    </p:spTree>
    <p:extLst>
      <p:ext uri="{BB962C8B-B14F-4D97-AF65-F5344CB8AC3E}">
        <p14:creationId xmlns:p14="http://schemas.microsoft.com/office/powerpoint/2010/main" val="2286669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912785"/>
            <a:ext cx="8761413" cy="706964"/>
          </a:xfrm>
        </p:spPr>
        <p:txBody>
          <a:bodyPr>
            <a:normAutofit fontScale="90000"/>
          </a:bodyPr>
          <a:lstStyle/>
          <a:p>
            <a:r>
              <a:rPr lang="en-US" dirty="0"/>
              <a:t>Bloodborne Pathogen &amp; Safety Training:  Controlling Exposures with Vaccinations </a:t>
            </a:r>
          </a:p>
        </p:txBody>
      </p:sp>
      <p:sp>
        <p:nvSpPr>
          <p:cNvPr id="3" name="Content Placeholder 2"/>
          <p:cNvSpPr>
            <a:spLocks noGrp="1"/>
          </p:cNvSpPr>
          <p:nvPr>
            <p:ph idx="1"/>
          </p:nvPr>
        </p:nvSpPr>
        <p:spPr/>
        <p:txBody>
          <a:bodyPr/>
          <a:lstStyle/>
          <a:p>
            <a:r>
              <a:rPr lang="en-US" dirty="0"/>
              <a:t>Hepatitis B vaccination </a:t>
            </a:r>
          </a:p>
          <a:p>
            <a:r>
              <a:rPr lang="en-US" dirty="0"/>
              <a:t>NO vaccinations for Hepatitis C or HIV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4339" y="2966012"/>
            <a:ext cx="4965298" cy="3723974"/>
          </a:xfrm>
          <a:prstGeom prst="rect">
            <a:avLst/>
          </a:prstGeom>
        </p:spPr>
      </p:pic>
    </p:spTree>
    <p:extLst>
      <p:ext uri="{BB962C8B-B14F-4D97-AF65-F5344CB8AC3E}">
        <p14:creationId xmlns:p14="http://schemas.microsoft.com/office/powerpoint/2010/main" val="3242913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Bloodborne Pathogen &amp; Safety Training: Objectives </a:t>
            </a:r>
          </a:p>
        </p:txBody>
      </p:sp>
      <p:sp>
        <p:nvSpPr>
          <p:cNvPr id="3" name="Content Placeholder 2"/>
          <p:cNvSpPr>
            <a:spLocks noGrp="1"/>
          </p:cNvSpPr>
          <p:nvPr>
            <p:ph sz="half" idx="1"/>
          </p:nvPr>
        </p:nvSpPr>
        <p:spPr/>
        <p:txBody>
          <a:bodyPr>
            <a:normAutofit fontScale="77500" lnSpcReduction="20000"/>
          </a:bodyPr>
          <a:lstStyle/>
          <a:p>
            <a:r>
              <a:rPr lang="en-US" dirty="0"/>
              <a:t>Identify </a:t>
            </a:r>
            <a:r>
              <a:rPr lang="en-US" dirty="0" err="1"/>
              <a:t>bloodborne</a:t>
            </a:r>
            <a:r>
              <a:rPr lang="en-US" dirty="0"/>
              <a:t> pathogens and how are they transmitted</a:t>
            </a:r>
          </a:p>
          <a:p>
            <a:r>
              <a:rPr lang="en-US" dirty="0"/>
              <a:t>Recognize the workplace activities that could expose you to blood and other possibly infectious materials</a:t>
            </a:r>
          </a:p>
          <a:p>
            <a:r>
              <a:rPr lang="en-US" dirty="0"/>
              <a:t>State practices that will prevent or reduce exposure including equipment and safer medical devices, work practices and personal protective equipment</a:t>
            </a:r>
          </a:p>
          <a:p>
            <a:r>
              <a:rPr lang="en-US" dirty="0"/>
              <a:t>Identify the appropriate Personal protective equipment to utilize. </a:t>
            </a:r>
          </a:p>
          <a:p>
            <a:r>
              <a:rPr lang="en-US" dirty="0"/>
              <a:t>Become familiar with GCU’s Exposure Plan and the steps to follow if exposed to a BBP. </a:t>
            </a:r>
          </a:p>
          <a:p>
            <a:r>
              <a:rPr lang="en-US" dirty="0"/>
              <a:t>Identify vaccinations that can protect a healthcare worker from BBP. </a:t>
            </a:r>
          </a:p>
        </p:txBody>
      </p:sp>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08713" y="2951749"/>
            <a:ext cx="4824412" cy="2719802"/>
          </a:xfrm>
        </p:spPr>
      </p:pic>
    </p:spTree>
    <p:extLst>
      <p:ext uri="{BB962C8B-B14F-4D97-AF65-F5344CB8AC3E}">
        <p14:creationId xmlns:p14="http://schemas.microsoft.com/office/powerpoint/2010/main" val="691844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857921"/>
            <a:ext cx="8761413" cy="706964"/>
          </a:xfrm>
        </p:spPr>
        <p:txBody>
          <a:bodyPr>
            <a:normAutofit fontScale="90000"/>
          </a:bodyPr>
          <a:lstStyle/>
          <a:p>
            <a:r>
              <a:rPr lang="en-US" dirty="0"/>
              <a:t>Bloodborne Pathogen &amp; Safety Training:  Bloodborne Pathogens &amp; Transmission</a:t>
            </a:r>
          </a:p>
        </p:txBody>
      </p:sp>
      <p:sp>
        <p:nvSpPr>
          <p:cNvPr id="3" name="Content Placeholder 2"/>
          <p:cNvSpPr>
            <a:spLocks noGrp="1"/>
          </p:cNvSpPr>
          <p:nvPr>
            <p:ph idx="1"/>
          </p:nvPr>
        </p:nvSpPr>
        <p:spPr>
          <a:xfrm>
            <a:off x="1154954" y="2603500"/>
            <a:ext cx="8825659" cy="4254500"/>
          </a:xfrm>
        </p:spPr>
        <p:txBody>
          <a:bodyPr>
            <a:normAutofit lnSpcReduction="10000"/>
          </a:bodyPr>
          <a:lstStyle/>
          <a:p>
            <a:pPr marL="0" indent="0">
              <a:buNone/>
            </a:pPr>
            <a:r>
              <a:rPr lang="en-US" dirty="0"/>
              <a:t>Bloodborne Pathogen– a pathogenic microorganism present in human blood that can lead to diseases. </a:t>
            </a:r>
          </a:p>
          <a:p>
            <a:r>
              <a:rPr lang="en-US" dirty="0"/>
              <a:t>BBP of primary concern:</a:t>
            </a:r>
          </a:p>
          <a:p>
            <a:pPr lvl="1"/>
            <a:r>
              <a:rPr lang="en-US" dirty="0"/>
              <a:t>Hepatitis B (HBV)</a:t>
            </a:r>
          </a:p>
          <a:p>
            <a:pPr lvl="1"/>
            <a:r>
              <a:rPr lang="en-US" dirty="0"/>
              <a:t>Hepatitis C (HCV)</a:t>
            </a:r>
          </a:p>
          <a:p>
            <a:pPr lvl="1"/>
            <a:r>
              <a:rPr lang="en-US" dirty="0"/>
              <a:t>Human Immunodeficiency Virus (HIV) </a:t>
            </a:r>
          </a:p>
          <a:p>
            <a:r>
              <a:rPr lang="en-US" dirty="0"/>
              <a:t>Other BBP diseases</a:t>
            </a:r>
          </a:p>
          <a:p>
            <a:pPr lvl="1"/>
            <a:r>
              <a:rPr lang="en-US" dirty="0"/>
              <a:t>Caused by viruses or bacteria</a:t>
            </a:r>
          </a:p>
          <a:p>
            <a:pPr lvl="1"/>
            <a:r>
              <a:rPr lang="en-US" dirty="0"/>
              <a:t>Circulate in blood at some phase; capable of being transmitted</a:t>
            </a:r>
          </a:p>
          <a:p>
            <a:pPr lvl="1"/>
            <a:r>
              <a:rPr lang="en-US" dirty="0"/>
              <a:t>Most are rare in the U.S. </a:t>
            </a:r>
          </a:p>
          <a:p>
            <a:pPr lvl="2"/>
            <a:r>
              <a:rPr lang="en-US" dirty="0"/>
              <a:t>Examples: Hepatitis D, Syphilis, Malaria. </a:t>
            </a:r>
          </a:p>
          <a:p>
            <a:pPr marL="0" indent="0">
              <a:buNone/>
            </a:pPr>
            <a:r>
              <a:rPr lang="en-US" dirty="0"/>
              <a:t>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7489" y="3456821"/>
            <a:ext cx="2659204" cy="2547858"/>
          </a:xfrm>
          <a:prstGeom prst="rect">
            <a:avLst/>
          </a:prstGeom>
        </p:spPr>
      </p:pic>
    </p:spTree>
    <p:extLst>
      <p:ext uri="{BB962C8B-B14F-4D97-AF65-F5344CB8AC3E}">
        <p14:creationId xmlns:p14="http://schemas.microsoft.com/office/powerpoint/2010/main" val="2957274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154954" y="869496"/>
            <a:ext cx="8761413" cy="706964"/>
          </a:xfrm>
        </p:spPr>
        <p:txBody>
          <a:bodyPr>
            <a:normAutofit fontScale="90000"/>
          </a:bodyPr>
          <a:lstStyle/>
          <a:p>
            <a:r>
              <a:rPr lang="en-US" dirty="0"/>
              <a:t>Bloodborne Pathogen &amp; Safety Training:  Bloodborne Pathogens &amp; Transmission</a:t>
            </a:r>
          </a:p>
        </p:txBody>
      </p:sp>
      <p:sp>
        <p:nvSpPr>
          <p:cNvPr id="3" name="Content Placeholder 2"/>
          <p:cNvSpPr>
            <a:spLocks noGrp="1"/>
          </p:cNvSpPr>
          <p:nvPr>
            <p:ph sz="half" idx="1"/>
          </p:nvPr>
        </p:nvSpPr>
        <p:spPr>
          <a:xfrm>
            <a:off x="1154954" y="2603500"/>
            <a:ext cx="4825158" cy="3704703"/>
          </a:xfrm>
        </p:spPr>
        <p:txBody>
          <a:bodyPr>
            <a:normAutofit/>
          </a:bodyPr>
          <a:lstStyle/>
          <a:p>
            <a:r>
              <a:rPr lang="en-US" dirty="0"/>
              <a:t>Contamination Sources: Blood, human body fluids, and unfixed tissue or organ from human</a:t>
            </a:r>
          </a:p>
          <a:p>
            <a:r>
              <a:rPr lang="en-US" dirty="0"/>
              <a:t>Spread occurs through:</a:t>
            </a:r>
          </a:p>
          <a:p>
            <a:pPr lvl="1"/>
            <a:r>
              <a:rPr lang="en-US" dirty="0"/>
              <a:t>Direct contact</a:t>
            </a:r>
          </a:p>
          <a:p>
            <a:pPr lvl="1"/>
            <a:r>
              <a:rPr lang="en-US" dirty="0"/>
              <a:t>Indirect contact</a:t>
            </a:r>
          </a:p>
          <a:p>
            <a:pPr lvl="1"/>
            <a:r>
              <a:rPr lang="en-US" dirty="0"/>
              <a:t>Respiratory transmission</a:t>
            </a:r>
          </a:p>
          <a:p>
            <a:pPr lvl="1"/>
            <a:r>
              <a:rPr lang="en-US" dirty="0"/>
              <a:t>Vector-borne transmission </a:t>
            </a:r>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972300" y="2990849"/>
            <a:ext cx="3505200" cy="2771775"/>
          </a:xfrm>
        </p:spPr>
      </p:pic>
    </p:spTree>
    <p:extLst>
      <p:ext uri="{BB962C8B-B14F-4D97-AF65-F5344CB8AC3E}">
        <p14:creationId xmlns:p14="http://schemas.microsoft.com/office/powerpoint/2010/main" val="3309695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a:t>Bloodborne Pathogen &amp; Safety Training:  Workplace Activities </a:t>
            </a:r>
          </a:p>
        </p:txBody>
      </p:sp>
      <p:sp>
        <p:nvSpPr>
          <p:cNvPr id="3" name="Content Placeholder 2"/>
          <p:cNvSpPr>
            <a:spLocks noGrp="1"/>
          </p:cNvSpPr>
          <p:nvPr>
            <p:ph sz="half" idx="1"/>
          </p:nvPr>
        </p:nvSpPr>
        <p:spPr/>
        <p:txBody>
          <a:bodyPr/>
          <a:lstStyle/>
          <a:p>
            <a:r>
              <a:rPr lang="en-US" dirty="0"/>
              <a:t>How exposure occurs:</a:t>
            </a:r>
          </a:p>
          <a:p>
            <a:pPr lvl="1"/>
            <a:r>
              <a:rPr lang="en-US" dirty="0" err="1"/>
              <a:t>Needlesticks</a:t>
            </a:r>
            <a:endParaRPr lang="en-US" dirty="0"/>
          </a:p>
          <a:p>
            <a:pPr lvl="1"/>
            <a:r>
              <a:rPr lang="en-US" dirty="0"/>
              <a:t>Cuts from other contaminated sharps</a:t>
            </a:r>
          </a:p>
          <a:p>
            <a:pPr lvl="1"/>
            <a:r>
              <a:rPr lang="en-US" dirty="0"/>
              <a:t>Contact with mucous membrane or broken skin with contaminated blood        and/or bodily fluids </a:t>
            </a:r>
          </a:p>
          <a:p>
            <a:r>
              <a:rPr lang="en-US" dirty="0"/>
              <a:t>Occupations at risk for BBP---Health care workers! </a:t>
            </a:r>
          </a:p>
          <a:p>
            <a:endParaRPr lang="en-US" dirty="0"/>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896101" y="2603499"/>
            <a:ext cx="3857624" cy="3825875"/>
          </a:xfrm>
        </p:spPr>
      </p:pic>
    </p:spTree>
    <p:extLst>
      <p:ext uri="{BB962C8B-B14F-4D97-AF65-F5344CB8AC3E}">
        <p14:creationId xmlns:p14="http://schemas.microsoft.com/office/powerpoint/2010/main" val="842970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a:t>Bloodborne Pathogen &amp; Safety Training:  Safe practices </a:t>
            </a:r>
          </a:p>
        </p:txBody>
      </p:sp>
      <p:sp>
        <p:nvSpPr>
          <p:cNvPr id="3" name="Content Placeholder 2"/>
          <p:cNvSpPr>
            <a:spLocks noGrp="1"/>
          </p:cNvSpPr>
          <p:nvPr>
            <p:ph sz="half" idx="1"/>
          </p:nvPr>
        </p:nvSpPr>
        <p:spPr/>
        <p:txBody>
          <a:bodyPr>
            <a:normAutofit fontScale="85000" lnSpcReduction="20000"/>
          </a:bodyPr>
          <a:lstStyle/>
          <a:p>
            <a:r>
              <a:rPr lang="en-US" sz="2400" dirty="0"/>
              <a:t>STANDARD PRECAUTIONS need to be followed!!!</a:t>
            </a:r>
          </a:p>
          <a:p>
            <a:r>
              <a:rPr lang="en-US" sz="2400" dirty="0"/>
              <a:t>All blood and bodily fluids should be treated as if they are contaminated.</a:t>
            </a:r>
          </a:p>
          <a:p>
            <a:r>
              <a:rPr lang="en-US" sz="2400" dirty="0"/>
              <a:t>Use safe medical devices (safety needles or needless systems)</a:t>
            </a:r>
          </a:p>
          <a:p>
            <a:r>
              <a:rPr lang="en-US" sz="2400" dirty="0"/>
              <a:t>Sharps disposal containers (should be close by)</a:t>
            </a:r>
          </a:p>
          <a:p>
            <a:r>
              <a:rPr lang="en-US" sz="2400" dirty="0"/>
              <a:t>Appropriate and adequate Hand Hygiene  </a:t>
            </a:r>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896100" y="2905125"/>
            <a:ext cx="3648075" cy="2886075"/>
          </a:xfrm>
        </p:spPr>
      </p:pic>
    </p:spTree>
    <p:extLst>
      <p:ext uri="{BB962C8B-B14F-4D97-AF65-F5344CB8AC3E}">
        <p14:creationId xmlns:p14="http://schemas.microsoft.com/office/powerpoint/2010/main" val="2246847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Bloodborne Pathogen &amp; Safety Training:  PPE</a:t>
            </a:r>
          </a:p>
        </p:txBody>
      </p:sp>
      <p:sp>
        <p:nvSpPr>
          <p:cNvPr id="3" name="Content Placeholder 2"/>
          <p:cNvSpPr>
            <a:spLocks noGrp="1"/>
          </p:cNvSpPr>
          <p:nvPr>
            <p:ph sz="half" idx="1"/>
          </p:nvPr>
        </p:nvSpPr>
        <p:spPr/>
        <p:txBody>
          <a:bodyPr>
            <a:noAutofit/>
          </a:bodyPr>
          <a:lstStyle/>
          <a:p>
            <a:r>
              <a:rPr lang="en-US" sz="2400" dirty="0"/>
              <a:t>Gloves</a:t>
            </a:r>
          </a:p>
          <a:p>
            <a:r>
              <a:rPr lang="en-US" sz="2400" dirty="0"/>
              <a:t>Masks</a:t>
            </a:r>
          </a:p>
          <a:p>
            <a:r>
              <a:rPr lang="en-US" sz="2400" dirty="0"/>
              <a:t>Aprons/Smocks/Gowns</a:t>
            </a:r>
          </a:p>
          <a:p>
            <a:r>
              <a:rPr lang="en-US" sz="2400" dirty="0"/>
              <a:t>Face Shields</a:t>
            </a:r>
          </a:p>
          <a:p>
            <a:r>
              <a:rPr lang="en-US" sz="2400" dirty="0"/>
              <a:t>Mouthpieces</a:t>
            </a:r>
          </a:p>
          <a:p>
            <a:r>
              <a:rPr lang="en-US" sz="2400" dirty="0"/>
              <a:t>Safety glasses</a:t>
            </a:r>
          </a:p>
          <a:p>
            <a:r>
              <a:rPr lang="en-US" sz="2400" dirty="0"/>
              <a:t>CPR pocket masks</a:t>
            </a:r>
          </a:p>
          <a:p>
            <a:r>
              <a:rPr lang="en-US" sz="2400" dirty="0"/>
              <a:t>Other guidelines </a:t>
            </a:r>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78271" y="2603500"/>
            <a:ext cx="4485295" cy="3416300"/>
          </a:xfrm>
        </p:spPr>
      </p:pic>
    </p:spTree>
    <p:extLst>
      <p:ext uri="{BB962C8B-B14F-4D97-AF65-F5344CB8AC3E}">
        <p14:creationId xmlns:p14="http://schemas.microsoft.com/office/powerpoint/2010/main" val="1307576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21973" b="23088"/>
          <a:stretch/>
        </p:blipFill>
        <p:spPr>
          <a:xfrm>
            <a:off x="1701478" y="4676172"/>
            <a:ext cx="4574050" cy="1886674"/>
          </a:xfrm>
          <a:prstGeom prst="rect">
            <a:avLst/>
          </a:prstGeom>
        </p:spPr>
      </p:pic>
      <p:sp>
        <p:nvSpPr>
          <p:cNvPr id="2" name="Title 1"/>
          <p:cNvSpPr>
            <a:spLocks noGrp="1"/>
          </p:cNvSpPr>
          <p:nvPr>
            <p:ph type="title"/>
          </p:nvPr>
        </p:nvSpPr>
        <p:spPr/>
        <p:txBody>
          <a:bodyPr/>
          <a:lstStyle/>
          <a:p>
            <a:r>
              <a:rPr lang="en-US" dirty="0"/>
              <a:t>Bloodborne Pathogen &amp; Safety Training:  PPE &amp; Isolation Precautions  </a:t>
            </a:r>
          </a:p>
        </p:txBody>
      </p:sp>
      <p:sp>
        <p:nvSpPr>
          <p:cNvPr id="3" name="Content Placeholder 2"/>
          <p:cNvSpPr>
            <a:spLocks noGrp="1"/>
          </p:cNvSpPr>
          <p:nvPr>
            <p:ph sz="half" idx="1"/>
          </p:nvPr>
        </p:nvSpPr>
        <p:spPr/>
        <p:txBody>
          <a:bodyPr/>
          <a:lstStyle/>
          <a:p>
            <a:r>
              <a:rPr lang="en-US" dirty="0"/>
              <a:t>Different types of Isolation precautions</a:t>
            </a:r>
          </a:p>
          <a:p>
            <a:pPr marL="0" indent="0">
              <a:buNone/>
            </a:pPr>
            <a:r>
              <a:rPr lang="en-US" dirty="0"/>
              <a:t>      *Contact</a:t>
            </a:r>
          </a:p>
          <a:p>
            <a:pPr marL="0" indent="0">
              <a:buNone/>
            </a:pPr>
            <a:r>
              <a:rPr lang="en-US" dirty="0"/>
              <a:t>      * Droplet</a:t>
            </a:r>
          </a:p>
          <a:p>
            <a:pPr marL="0" indent="0">
              <a:buNone/>
            </a:pPr>
            <a:r>
              <a:rPr lang="en-US" dirty="0"/>
              <a:t>      * Airborne  </a:t>
            </a:r>
          </a:p>
          <a:p>
            <a:pPr marL="0" indent="0">
              <a:buNone/>
            </a:pPr>
            <a:r>
              <a:rPr lang="en-US" dirty="0"/>
              <a:t>     </a:t>
            </a:r>
          </a:p>
        </p:txBody>
      </p:sp>
      <p:pic>
        <p:nvPicPr>
          <p:cNvPr id="5" name="Content Placeholder 4"/>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7300332" y="2133600"/>
            <a:ext cx="3720093" cy="4514850"/>
          </a:xfrm>
        </p:spPr>
      </p:pic>
    </p:spTree>
    <p:extLst>
      <p:ext uri="{BB962C8B-B14F-4D97-AF65-F5344CB8AC3E}">
        <p14:creationId xmlns:p14="http://schemas.microsoft.com/office/powerpoint/2010/main" val="3413506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Bloodborne Pathogen &amp; Safety Training:  Exposure Plan </a:t>
            </a:r>
          </a:p>
        </p:txBody>
      </p:sp>
      <p:sp>
        <p:nvSpPr>
          <p:cNvPr id="3" name="Content Placeholder 2"/>
          <p:cNvSpPr>
            <a:spLocks noGrp="1"/>
          </p:cNvSpPr>
          <p:nvPr>
            <p:ph idx="1"/>
          </p:nvPr>
        </p:nvSpPr>
        <p:spPr/>
        <p:txBody>
          <a:bodyPr/>
          <a:lstStyle/>
          <a:p>
            <a:r>
              <a:rPr lang="en-US" dirty="0">
                <a:hlinkClick r:id="rId3"/>
              </a:rPr>
              <a:t>https://www.gcumedia.com/lms-resources/student-success-center/documents/conhcp/conhcp-guidelines-for-undergraduate-field-experiences.pdf</a:t>
            </a:r>
            <a:r>
              <a:rPr lang="en-US" dirty="0"/>
              <a:t> </a:t>
            </a:r>
          </a:p>
          <a:p>
            <a:r>
              <a:rPr lang="en-US" dirty="0"/>
              <a:t>Page 16-18 (Read and review) </a:t>
            </a:r>
          </a:p>
          <a:p>
            <a:r>
              <a:rPr lang="en-US" dirty="0"/>
              <a:t>Also University Policy Handbook—page 55 “Bodily Fluids Exposure and/or Injury During Field Experiences” </a:t>
            </a:r>
          </a:p>
        </p:txBody>
      </p:sp>
    </p:spTree>
    <p:extLst>
      <p:ext uri="{BB962C8B-B14F-4D97-AF65-F5344CB8AC3E}">
        <p14:creationId xmlns:p14="http://schemas.microsoft.com/office/powerpoint/2010/main" val="9144865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TM02900722[[fn=Ion Boardroom]]</Template>
  <TotalTime>21</TotalTime>
  <Words>933</Words>
  <Application>Microsoft Office PowerPoint</Application>
  <PresentationFormat>Widescreen</PresentationFormat>
  <Paragraphs>97</Paragraphs>
  <Slides>10</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Century Gothic</vt:lpstr>
      <vt:lpstr>Courier New</vt:lpstr>
      <vt:lpstr>Wingdings 3</vt:lpstr>
      <vt:lpstr>Ion Boardroom</vt:lpstr>
      <vt:lpstr>Blood Borne  Pathogen Training</vt:lpstr>
      <vt:lpstr>Bloodborne Pathogen &amp; Safety Training: Objectives </vt:lpstr>
      <vt:lpstr>Bloodborne Pathogen &amp; Safety Training:  Bloodborne Pathogens &amp; Transmission</vt:lpstr>
      <vt:lpstr>Bloodborne Pathogen &amp; Safety Training:  Bloodborne Pathogens &amp; Transmission</vt:lpstr>
      <vt:lpstr>Bloodborne Pathogen &amp; Safety Training:  Workplace Activities </vt:lpstr>
      <vt:lpstr>Bloodborne Pathogen &amp; Safety Training:  Safe practices </vt:lpstr>
      <vt:lpstr>Bloodborne Pathogen &amp; Safety Training:  PPE</vt:lpstr>
      <vt:lpstr>Bloodborne Pathogen &amp; Safety Training:  PPE &amp; Isolation Precautions  </vt:lpstr>
      <vt:lpstr>Bloodborne Pathogen &amp; Safety Training:  Exposure Plan </vt:lpstr>
      <vt:lpstr>Bloodborne Pathogen &amp; Safety Training:  Controlling Exposures with Vaccinations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Blood Borne  Pathogen Training</dc:title>
  <dc:creator>Sharon Wadsworth</dc:creator>
  <cp:lastModifiedBy>Sharon Wadsworth</cp:lastModifiedBy>
  <cp:revision>3</cp:revision>
  <dcterms:created xsi:type="dcterms:W3CDTF">2021-09-02T16:46:19Z</dcterms:created>
  <dcterms:modified xsi:type="dcterms:W3CDTF">2022-02-23T21:55:55Z</dcterms:modified>
</cp:coreProperties>
</file>